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3" r:id="rId9"/>
    <p:sldId id="272" r:id="rId10"/>
    <p:sldId id="266" r:id="rId11"/>
    <p:sldId id="267" r:id="rId12"/>
  </p:sldIdLst>
  <p:sldSz cx="9144000" cy="6858000" type="screen4x3"/>
  <p:notesSz cx="6858000" cy="9144000"/>
  <p:defaultTextStyle>
    <a:defPPr>
      <a:defRPr lang="en-CA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EAEAEA"/>
    <a:srgbClr val="C0C0C0"/>
    <a:srgbClr val="5F5F5F"/>
    <a:srgbClr val="969696"/>
    <a:srgbClr val="000000"/>
    <a:srgbClr val="C65D2E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CA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CA"/>
          </a:p>
        </p:txBody>
      </p:sp>
      <p:sp>
        <p:nvSpPr>
          <p:cNvPr id="1013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CA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C0742DD-6043-4113-9C97-85FDFD6854CF}" type="slidenum">
              <a:rPr lang="en-CA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46EAAF-5110-4862-9942-C598D907EFF4}" type="slidenum">
              <a:rPr lang="en-CA"/>
              <a:pPr/>
              <a:t>1</a:t>
            </a:fld>
            <a:endParaRPr lang="en-CA"/>
          </a:p>
        </p:txBody>
      </p:sp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gray">
      <p:bgPr>
        <a:blipFill dpi="0" rotWithShape="0">
          <a:blip r:embed="rId2" cstate="print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04800" y="5029200"/>
            <a:ext cx="8686800" cy="94773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304800" y="5886450"/>
            <a:ext cx="8686800" cy="89535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3104" name="Rectangle 3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C88A3EB9-B028-4A5E-BEEE-CE3F7E04C8AC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3105" name="Rectangle 3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3106" name="Rectangle 3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651564D-AF91-4E6C-9B00-66A3BC29D11C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A75F17-F9F1-4D5F-B519-C1CC9C77981D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FDD503-A9F5-4627-887B-0252A156025E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76200"/>
            <a:ext cx="2133600" cy="6477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76200"/>
            <a:ext cx="6248400" cy="6477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D651F4-571B-4885-B738-F723DE27D466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063A75-3A93-4A8D-8C44-74EC13B1C867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20B044-0F7D-4A33-BBD8-0B8F9E457683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C179A-A402-4E0B-A28C-FA385C39884E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D8FE4D-230C-40AA-B2D9-DA940F448C56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3FB93-8D3D-485E-9F28-538427E49DD6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295400"/>
            <a:ext cx="4191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295400"/>
            <a:ext cx="4191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A4B328-4DA3-4CE0-841F-64107C510FB6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E4761-44FD-4D2A-909A-85C49EDF458F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84011F-9304-4671-A6E6-A1A90054647F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33383B-4487-46A0-8C26-8BA0B97193C9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CF6EB23-2176-49D9-BA6C-1CBF08E3EC28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59DDA5-4901-48B9-80ED-F20FC6F2F138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ADDACE-4E67-45BB-9838-D349E74B52F6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1193C-5A92-4C9C-B42D-5648B025C266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BEB841-7787-45BE-AF6A-D98FF4B5EA3D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B0EBE5-722E-4EF1-97CA-519BD64F0464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9FF657-923D-4905-A8CD-DDFE5D68586A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6EC261-B6FE-4D30-9EC0-B96F01BD10E9}" type="slidenum">
              <a:rPr lang="en-CA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76200"/>
            <a:ext cx="85248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CA" smtClean="0"/>
              <a:t>Click to edit title style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white">
          <a:xfrm>
            <a:off x="381000" y="1295400"/>
            <a:ext cx="8534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smtClean="0"/>
          </a:p>
        </p:txBody>
      </p:sp>
      <p:sp>
        <p:nvSpPr>
          <p:cNvPr id="2077" name="Rectangle 2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CC46B7A-60C2-46EE-80C0-485A0812F7D0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2078" name="Rectangle 3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CA"/>
          </a:p>
        </p:txBody>
      </p:sp>
      <p:sp>
        <p:nvSpPr>
          <p:cNvPr id="2079" name="Rectangle 3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5B4E2E7-45E9-407F-B5F6-3EBB1A623E2E}" type="slidenum">
              <a:rPr lang="en-CA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jmh.nbed.nb.ca/teacher/gallery/digital-technology-magazine-covers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../assignments/Digital%20Imaging/DI_01.doc" TargetMode="External"/><Relationship Id="rId2" Type="http://schemas.openxmlformats.org/officeDocument/2006/relationships/hyperlink" Target="file:///C:\Program%20Files\Corel\CorelDRAW%20Graphics%20Suite%2013\Programs\CorelPP.exe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Digital Imaging	</a:t>
            </a:r>
            <a:endParaRPr lang="en-US" dirty="0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2"/>
          </p:nvPr>
        </p:nvSpPr>
        <p:spPr/>
        <p:txBody>
          <a:bodyPr/>
          <a:lstStyle/>
          <a:p>
            <a:fld id="{ECDB47C3-BB3B-48EC-AA44-CDF1DB09CCA3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51564D-AF91-4E6C-9B00-66A3BC29D11C}" type="slidenum">
              <a:rPr lang="en-CA" smtClean="0"/>
              <a:pPr/>
              <a:t>1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Magazine Cover  </a:t>
            </a:r>
            <a:r>
              <a:rPr lang="en-US" sz="2200" dirty="0" smtClean="0"/>
              <a:t>(</a:t>
            </a:r>
            <a:r>
              <a:rPr lang="en-US" sz="2200" dirty="0" smtClean="0">
                <a:hlinkClick r:id="rId2"/>
              </a:rPr>
              <a:t>James M Hill image gallery</a:t>
            </a:r>
            <a:r>
              <a:rPr lang="en-US" sz="2200" dirty="0" smtClean="0"/>
              <a:t>)</a:t>
            </a:r>
            <a:endParaRPr lang="en-CA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It will be important that you manage and name your layers.</a:t>
            </a:r>
          </a:p>
          <a:p>
            <a:r>
              <a:rPr lang="en-US" sz="2200" u="sng" dirty="0" smtClean="0"/>
              <a:t>Assignment requirements</a:t>
            </a:r>
            <a:endParaRPr lang="en-US" sz="2200" dirty="0" smtClean="0"/>
          </a:p>
          <a:p>
            <a:pPr lvl="1"/>
            <a:r>
              <a:rPr lang="en-US" sz="1800" dirty="0" smtClean="0"/>
              <a:t>Your magazine cover must have:</a:t>
            </a:r>
          </a:p>
          <a:p>
            <a:pPr lvl="1"/>
            <a:r>
              <a:rPr lang="en-US" sz="1800" dirty="0" smtClean="0"/>
              <a:t>A title for your magazine</a:t>
            </a:r>
          </a:p>
          <a:p>
            <a:pPr lvl="1"/>
            <a:r>
              <a:rPr lang="en-US" sz="1800" dirty="0" smtClean="0"/>
              <a:t>At least 4 different font styles</a:t>
            </a:r>
          </a:p>
          <a:p>
            <a:pPr lvl="1"/>
            <a:r>
              <a:rPr lang="en-US" sz="1800" dirty="0" smtClean="0"/>
              <a:t>At least 10 layers total (including text layers)</a:t>
            </a:r>
          </a:p>
          <a:p>
            <a:pPr lvl="1"/>
            <a:r>
              <a:rPr lang="en-US" sz="1800" dirty="0" smtClean="0"/>
              <a:t>A Barcode</a:t>
            </a:r>
          </a:p>
          <a:p>
            <a:pPr lvl="1"/>
            <a:r>
              <a:rPr lang="en-US" sz="1800" dirty="0" smtClean="0"/>
              <a:t>Date and price</a:t>
            </a:r>
          </a:p>
          <a:p>
            <a:r>
              <a:rPr lang="en-US" sz="2200" dirty="0" smtClean="0"/>
              <a:t>Choose one of the attached image files as the starting point for your magazine cover (there is also an image of a barcode that your need to add).</a:t>
            </a:r>
          </a:p>
          <a:p>
            <a:r>
              <a:rPr lang="en-US" sz="2200" dirty="0" smtClean="0"/>
              <a:t>This assignment will be graded on:</a:t>
            </a:r>
          </a:p>
          <a:p>
            <a:pPr lvl="1"/>
            <a:r>
              <a:rPr lang="en-US" sz="1800" dirty="0" smtClean="0"/>
              <a:t>Meeting the requirements</a:t>
            </a:r>
          </a:p>
          <a:p>
            <a:pPr lvl="1"/>
            <a:r>
              <a:rPr lang="en-US" sz="1800" dirty="0" smtClean="0"/>
              <a:t>Creativity</a:t>
            </a:r>
          </a:p>
          <a:p>
            <a:pPr lvl="1"/>
            <a:r>
              <a:rPr lang="en-US" sz="1800" dirty="0" smtClean="0"/>
              <a:t>Overall design</a:t>
            </a:r>
          </a:p>
          <a:p>
            <a:endParaRPr lang="en-CA" sz="2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B044-0F7D-4A33-BBD8-0B8F9E457683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C179A-A402-4E0B-A28C-FA385C39884E}" type="slidenum">
              <a:rPr lang="en-CA" smtClean="0"/>
              <a:pPr/>
              <a:t>10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z="2600" b="1" dirty="0" smtClean="0"/>
              <a:t>Digital Imaging Camera Shots (</a:t>
            </a:r>
            <a:r>
              <a:rPr lang="en-CA" sz="2800" b="1" dirty="0" smtClean="0"/>
              <a:t>Value 15</a:t>
            </a:r>
            <a:r>
              <a:rPr lang="en-CA" sz="2800" dirty="0" smtClean="0"/>
              <a:t>)</a:t>
            </a:r>
            <a:endParaRPr lang="en-CA" sz="2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915400" cy="5257800"/>
          </a:xfrm>
        </p:spPr>
        <p:txBody>
          <a:bodyPr/>
          <a:lstStyle/>
          <a:p>
            <a:r>
              <a:rPr lang="en-US" sz="2000" b="1" dirty="0" smtClean="0"/>
              <a:t>With a partner work together to complete this assignment by taking photos with your own cameras</a:t>
            </a:r>
            <a:endParaRPr lang="en-CA" sz="2000" b="1" dirty="0" smtClean="0"/>
          </a:p>
          <a:p>
            <a:r>
              <a:rPr lang="en-CA" sz="2000" b="1" dirty="0" smtClean="0"/>
              <a:t>What is the Rule of Thirds?</a:t>
            </a:r>
            <a:endParaRPr lang="en-CA" sz="2000" dirty="0" smtClean="0"/>
          </a:p>
          <a:p>
            <a:pPr lvl="1"/>
            <a:r>
              <a:rPr lang="en-CA" sz="1600" dirty="0" smtClean="0"/>
              <a:t>Find 3 examples of the rule of thirds and explain how each pictures uses this rule.</a:t>
            </a:r>
            <a:endParaRPr lang="en-CA" sz="2000" dirty="0" smtClean="0"/>
          </a:p>
          <a:p>
            <a:r>
              <a:rPr lang="en-CA" sz="2000" b="1" dirty="0" smtClean="0"/>
              <a:t>What are Leading Lines?</a:t>
            </a:r>
            <a:endParaRPr lang="en-CA" sz="2000" dirty="0" smtClean="0"/>
          </a:p>
          <a:p>
            <a:pPr lvl="1"/>
            <a:r>
              <a:rPr lang="en-CA" sz="1600" dirty="0" smtClean="0"/>
              <a:t>Find 3 examples of leading lines and </a:t>
            </a:r>
            <a:r>
              <a:rPr lang="en-CA" sz="1600" dirty="0" err="1" smtClean="0"/>
              <a:t>and</a:t>
            </a:r>
            <a:r>
              <a:rPr lang="en-CA" sz="1600" dirty="0" smtClean="0"/>
              <a:t> explain how each of your pictures uses them.</a:t>
            </a:r>
            <a:endParaRPr lang="en-CA" sz="2000" dirty="0" smtClean="0"/>
          </a:p>
          <a:p>
            <a:r>
              <a:rPr lang="en-CA" sz="2000" b="1" dirty="0" smtClean="0"/>
              <a:t>What is Framing?</a:t>
            </a:r>
            <a:endParaRPr lang="en-CA" sz="2000" dirty="0" smtClean="0"/>
          </a:p>
          <a:p>
            <a:pPr lvl="1"/>
            <a:r>
              <a:rPr lang="en-CA" sz="1600" dirty="0" smtClean="0"/>
              <a:t>Find 3 examples of framing and </a:t>
            </a:r>
            <a:r>
              <a:rPr lang="en-CA" sz="1600" dirty="0" err="1" smtClean="0"/>
              <a:t>and</a:t>
            </a:r>
            <a:r>
              <a:rPr lang="en-CA" sz="1600" dirty="0" smtClean="0"/>
              <a:t> explain how each of your pictures uses it.</a:t>
            </a:r>
            <a:endParaRPr lang="en-CA" sz="2000" dirty="0" smtClean="0"/>
          </a:p>
          <a:p>
            <a:endParaRPr lang="en-CA" sz="2000" b="1" dirty="0" smtClean="0"/>
          </a:p>
          <a:p>
            <a:r>
              <a:rPr lang="en-CA" sz="2000" dirty="0" smtClean="0"/>
              <a:t> </a:t>
            </a:r>
            <a:r>
              <a:rPr lang="en-CA" sz="2000" i="1" dirty="0" smtClean="0"/>
              <a:t>Your </a:t>
            </a:r>
            <a:r>
              <a:rPr lang="en-CA" sz="2000" i="1" dirty="0" err="1" smtClean="0"/>
              <a:t>Powerpoint</a:t>
            </a:r>
            <a:r>
              <a:rPr lang="en-CA" sz="2000" i="1" dirty="0" smtClean="0"/>
              <a:t> should include 1 Title Slide(names, Title of Assignment, Date), 1 Slide each for What is the Rule of Thirds?, What is the Rule of Thirds?, What is Framing? 1 Slide for each of your pictures with explanation of how your picture adheres to the Rule and a link to where you found it online.</a:t>
            </a:r>
            <a:endParaRPr lang="en-CA" sz="2000" dirty="0" smtClean="0"/>
          </a:p>
          <a:p>
            <a:pPr>
              <a:buNone/>
            </a:pP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B044-0F7D-4A33-BBD8-0B8F9E457683}" type="datetime1">
              <a:rPr lang="en-US" smtClean="0"/>
              <a:pPr/>
              <a:t>2/26/2012</a:t>
            </a:fld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C179A-A402-4E0B-A28C-FA385C39884E}" type="slidenum">
              <a:rPr lang="en-CA" smtClean="0"/>
              <a:pPr/>
              <a:t>11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first digital camera made its debut in the early 1990's and, as with all technology, both cameras and digital imaging technology has evolved rapidly ever since</a:t>
            </a:r>
            <a:r>
              <a:rPr lang="en-US" dirty="0" smtClean="0"/>
              <a:t>.</a:t>
            </a:r>
          </a:p>
          <a:p>
            <a:r>
              <a:rPr lang="en-US" dirty="0" smtClean="0"/>
              <a:t>Kodak created the 1</a:t>
            </a:r>
            <a:r>
              <a:rPr lang="en-US" baseline="30000" dirty="0" smtClean="0"/>
              <a:t>st</a:t>
            </a:r>
            <a:r>
              <a:rPr lang="en-US" dirty="0" smtClean="0"/>
              <a:t> digital camera.</a:t>
            </a:r>
          </a:p>
          <a:p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B51CA4-17C1-450F-BFD8-8110D981FF13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C179A-A402-4E0B-A28C-FA385C39884E}" type="slidenum">
              <a:rPr lang="en-CA" smtClean="0"/>
              <a:pPr/>
              <a:t>2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677275" cy="1066800"/>
          </a:xfrm>
        </p:spPr>
        <p:txBody>
          <a:bodyPr/>
          <a:lstStyle/>
          <a:p>
            <a:r>
              <a:rPr lang="en-US" sz="3600" dirty="0" smtClean="0"/>
              <a:t>What are the benefits to Digital over film?</a:t>
            </a:r>
            <a:endParaRPr lang="en-CA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534400" cy="53340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It is instant!</a:t>
            </a:r>
          </a:p>
          <a:p>
            <a:pPr lvl="2"/>
            <a:r>
              <a:rPr lang="en-US" dirty="0" smtClean="0"/>
              <a:t>take </a:t>
            </a:r>
            <a:r>
              <a:rPr lang="en-US" dirty="0"/>
              <a:t>photos then review them </a:t>
            </a:r>
            <a:r>
              <a:rPr lang="en-US" dirty="0" smtClean="0"/>
              <a:t>instantly. NO FILM!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It is versatile and transportable!</a:t>
            </a:r>
          </a:p>
          <a:p>
            <a:pPr lvl="2"/>
            <a:r>
              <a:rPr lang="en-US" dirty="0"/>
              <a:t>transfer your images to a </a:t>
            </a:r>
            <a:r>
              <a:rPr lang="en-US" dirty="0" smtClean="0"/>
              <a:t>computer.</a:t>
            </a:r>
          </a:p>
          <a:p>
            <a:pPr lvl="2"/>
            <a:r>
              <a:rPr lang="en-US" dirty="0" smtClean="0"/>
              <a:t>Carry MANY pictures on small memory storage components. </a:t>
            </a:r>
            <a:r>
              <a:rPr lang="en-US" sz="1600" dirty="0" smtClean="0"/>
              <a:t>(SD, micro SD, USB, Phones)</a:t>
            </a:r>
          </a:p>
          <a:p>
            <a:pPr lvl="2"/>
            <a:r>
              <a:rPr lang="en-US" dirty="0" smtClean="0"/>
              <a:t>e-mail </a:t>
            </a:r>
            <a:r>
              <a:rPr lang="en-US" dirty="0"/>
              <a:t>them, post them to a Web site, display them on a </a:t>
            </a:r>
            <a:r>
              <a:rPr lang="en-US" dirty="0" smtClean="0"/>
              <a:t>television.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Can be manipulated.</a:t>
            </a:r>
          </a:p>
          <a:p>
            <a:pPr lvl="2"/>
            <a:r>
              <a:rPr lang="en-US" dirty="0" smtClean="0"/>
              <a:t>Can </a:t>
            </a:r>
            <a:r>
              <a:rPr lang="en-US" dirty="0"/>
              <a:t>brighten or darken an image, crop it to produce a better composition and print enlargements in a variety of </a:t>
            </a:r>
            <a:r>
              <a:rPr lang="en-US" dirty="0" smtClean="0"/>
              <a:t>sizes-all.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D806D-3794-4CDD-8520-951C2D52976C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C179A-A402-4E0B-A28C-FA385C39884E}" type="slidenum">
              <a:rPr lang="en-CA" smtClean="0"/>
              <a:pPr/>
              <a:t>3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Terms	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Pixel (mega pixel) - </a:t>
            </a:r>
            <a:r>
              <a:rPr lang="en-US" sz="2600" dirty="0" smtClean="0"/>
              <a:t>a combination of the words "picture" and "element". One pixel represents the smallest element of an image or picture that can be represented on a CRT screen.  (Pixels are usually represented by </a:t>
            </a:r>
            <a:r>
              <a:rPr lang="en-US" sz="2600" dirty="0" err="1" smtClean="0"/>
              <a:t>coloured</a:t>
            </a:r>
            <a:r>
              <a:rPr lang="en-US" sz="2600" dirty="0" smtClean="0"/>
              <a:t> dots. ) </a:t>
            </a:r>
          </a:p>
          <a:p>
            <a:pPr lvl="1"/>
            <a:r>
              <a:rPr lang="en-US" sz="2200" dirty="0" smtClean="0"/>
              <a:t>Mega pixel - </a:t>
            </a:r>
            <a:r>
              <a:rPr lang="en-US" sz="2400" dirty="0" smtClean="0"/>
              <a:t>"Mega" means million so, megapixel is one million pixels. – The number of pixels a camera can capture. (10MP – 10million pixels)</a:t>
            </a:r>
            <a:endParaRPr lang="en-US" sz="2200" dirty="0" smtClean="0"/>
          </a:p>
          <a:p>
            <a:r>
              <a:rPr lang="en-US" dirty="0" smtClean="0"/>
              <a:t>Resolution - </a:t>
            </a:r>
            <a:r>
              <a:rPr lang="en-US" sz="2600" dirty="0" smtClean="0"/>
              <a:t>The </a:t>
            </a:r>
            <a:r>
              <a:rPr lang="en-US" sz="2600" dirty="0"/>
              <a:t>term resolution refers to the number of pixels per inch or </a:t>
            </a:r>
            <a:r>
              <a:rPr lang="en-US" sz="2600" dirty="0" err="1"/>
              <a:t>ppi</a:t>
            </a:r>
            <a:r>
              <a:rPr lang="en-US" sz="2600" dirty="0"/>
              <a:t>. The greater the number of pixels per inch, the better the resolution of the image.</a:t>
            </a:r>
            <a:r>
              <a:rPr lang="en-US" dirty="0"/>
              <a:t> </a:t>
            </a:r>
            <a:endParaRPr lang="en-US" sz="26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CDDD-C16F-46D2-B431-0D55856C97D0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C179A-A402-4E0B-A28C-FA385C39884E}" type="slidenum">
              <a:rPr lang="en-CA" smtClean="0"/>
              <a:pPr/>
              <a:t>4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image quality </a:t>
            </a:r>
            <a:r>
              <a:rPr lang="en-US" sz="3000" dirty="0" smtClean="0"/>
              <a:t>(file formats)</a:t>
            </a:r>
            <a:endParaRPr lang="en-CA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.bmp – is lossless, but is a big file format and is not supported by all programs.  Excellent quality.</a:t>
            </a:r>
          </a:p>
          <a:p>
            <a:r>
              <a:rPr lang="en-US" sz="2400" dirty="0" smtClean="0"/>
              <a:t>.</a:t>
            </a:r>
            <a:r>
              <a:rPr lang="en-US" sz="2400" dirty="0" err="1" smtClean="0"/>
              <a:t>png</a:t>
            </a:r>
            <a:r>
              <a:rPr lang="en-US" sz="2400" dirty="0" smtClean="0"/>
              <a:t> – is lossless. Best overall quality. Much lighter than .bmp and is supported by most image editing software.</a:t>
            </a:r>
          </a:p>
          <a:p>
            <a:r>
              <a:rPr lang="en-US" sz="2400" dirty="0" smtClean="0"/>
              <a:t>.jpg (jpeg) – most compatible. Compresses smaller, to not fill the memory cards, but JPG uses a compression which can cause image quality to suffer.</a:t>
            </a:r>
          </a:p>
          <a:p>
            <a:r>
              <a:rPr lang="en-US" sz="2400" dirty="0" smtClean="0"/>
              <a:t>.gif – replaced by .</a:t>
            </a:r>
            <a:r>
              <a:rPr lang="en-US" sz="2400" dirty="0" err="1" smtClean="0"/>
              <a:t>png</a:t>
            </a:r>
            <a:endParaRPr lang="en-US" sz="2400" dirty="0" smtClean="0"/>
          </a:p>
          <a:p>
            <a:r>
              <a:rPr lang="en-US" sz="2400" dirty="0" smtClean="0"/>
              <a:t>.</a:t>
            </a:r>
            <a:r>
              <a:rPr lang="en-US" sz="2400" dirty="0" err="1" smtClean="0"/>
              <a:t>tif</a:t>
            </a:r>
            <a:r>
              <a:rPr lang="en-US" sz="2400" dirty="0" smtClean="0"/>
              <a:t> - is lossless, and is considered the high quality format for commercial work. Internet browsers and web pages cannot show TIF files, nor can they show RAW files from DSLR cameras.</a:t>
            </a:r>
            <a:endParaRPr lang="en-CA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27F2A-7BD8-485E-B7EB-D2A8DA55D8AB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C179A-A402-4E0B-A28C-FA385C39884E}" type="slidenum">
              <a:rPr lang="en-CA" smtClean="0"/>
              <a:pPr/>
              <a:t>5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Choosing a format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 smtClean="0"/>
              <a:t>When you save a JPEG image in TIF format, you basically "freeze" the image at its current level of detail and quality. </a:t>
            </a:r>
          </a:p>
          <a:p>
            <a:pPr lvl="1"/>
            <a:r>
              <a:rPr lang="en-US" sz="2000" dirty="0" smtClean="0"/>
              <a:t>It is a good idea to save any image that you plan to edit or manipulate in a format such as TIF rather than JPEG. JPEG images lose quality every time they are edited and resaved.</a:t>
            </a:r>
          </a:p>
          <a:p>
            <a:endParaRPr lang="en-US" sz="2400" dirty="0" smtClean="0"/>
          </a:p>
          <a:p>
            <a:r>
              <a:rPr lang="en-US" sz="2600" dirty="0" smtClean="0"/>
              <a:t>The following are some tips for when to use the different file formats:</a:t>
            </a:r>
          </a:p>
          <a:p>
            <a:pPr lvl="1"/>
            <a:r>
              <a:rPr lang="en-US" sz="2000" b="1" dirty="0" smtClean="0"/>
              <a:t>Web Publishing</a:t>
            </a:r>
            <a:r>
              <a:rPr lang="en-US" sz="2000" dirty="0" smtClean="0"/>
              <a:t> - JPEG and PNG</a:t>
            </a:r>
          </a:p>
          <a:p>
            <a:pPr lvl="1"/>
            <a:r>
              <a:rPr lang="en-US" sz="2000" b="1" dirty="0" smtClean="0"/>
              <a:t>Enlargement printing (5x7 or larger)</a:t>
            </a:r>
            <a:r>
              <a:rPr lang="en-US" sz="2000" dirty="0" smtClean="0"/>
              <a:t> - TIF, JPEG or BMP</a:t>
            </a:r>
          </a:p>
          <a:p>
            <a:pPr lvl="1"/>
            <a:r>
              <a:rPr lang="en-US" sz="2000" b="1" dirty="0" smtClean="0"/>
              <a:t>Onscreen Display</a:t>
            </a:r>
            <a:r>
              <a:rPr lang="en-US" sz="2000" dirty="0" smtClean="0"/>
              <a:t> - JPEG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B044-0F7D-4A33-BBD8-0B8F9E457683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C179A-A402-4E0B-A28C-FA385C39884E}" type="slidenum">
              <a:rPr lang="en-CA" smtClean="0"/>
              <a:pPr/>
              <a:t>6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Editing photos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Lots of industry software, Adobe Photoshop, Corel, free one GIMP</a:t>
            </a:r>
          </a:p>
          <a:p>
            <a:r>
              <a:rPr lang="en-US" dirty="0" smtClean="0"/>
              <a:t>We will use </a:t>
            </a:r>
            <a:r>
              <a:rPr lang="en-US" dirty="0" smtClean="0">
                <a:hlinkClick r:id="rId2" action="ppaction://program"/>
              </a:rPr>
              <a:t>Corel </a:t>
            </a:r>
            <a:r>
              <a:rPr lang="en-US" dirty="0" err="1" smtClean="0">
                <a:hlinkClick r:id="rId2" action="ppaction://program"/>
              </a:rPr>
              <a:t>PhotoPaint</a:t>
            </a:r>
            <a:endParaRPr lang="en-US" dirty="0" smtClean="0"/>
          </a:p>
          <a:p>
            <a:pPr lvl="1"/>
            <a:r>
              <a:rPr lang="en-US" dirty="0" smtClean="0"/>
              <a:t>Walkthrough how to use the program.</a:t>
            </a:r>
          </a:p>
          <a:p>
            <a:r>
              <a:rPr lang="en-US" dirty="0" smtClean="0"/>
              <a:t>Red eye removal, cropping, masking, retouching an image, sharpen, special effects, clone</a:t>
            </a:r>
          </a:p>
          <a:p>
            <a:r>
              <a:rPr lang="en-US" dirty="0" smtClean="0">
                <a:hlinkClick r:id="rId3" action="ppaction://hlinkfile"/>
              </a:rPr>
              <a:t>ASSIGNMENT D1</a:t>
            </a:r>
            <a:r>
              <a:rPr lang="en-US" dirty="0" smtClean="0"/>
              <a:t> </a:t>
            </a:r>
          </a:p>
          <a:p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729FD-CA8B-44D4-8109-96C3EF7C7104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C179A-A402-4E0B-A28C-FA385C39884E}" type="slidenum">
              <a:rPr lang="en-CA" smtClean="0"/>
              <a:pPr/>
              <a:t>7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Basics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534400" cy="5410200"/>
          </a:xfrm>
        </p:spPr>
        <p:txBody>
          <a:bodyPr/>
          <a:lstStyle/>
          <a:p>
            <a:r>
              <a:rPr lang="en-CA" sz="2400" b="1" dirty="0" smtClean="0"/>
              <a:t>Balance </a:t>
            </a:r>
            <a:r>
              <a:rPr lang="en-CA" sz="2400" dirty="0" smtClean="0"/>
              <a:t>is an equal distribution of weight. In terms of graphics, this applies to visual weight</a:t>
            </a:r>
            <a:r>
              <a:rPr lang="en-CA" sz="2400" dirty="0" smtClean="0"/>
              <a:t>. </a:t>
            </a:r>
            <a:r>
              <a:rPr lang="en-CA" sz="2200" dirty="0" smtClean="0"/>
              <a:t>(symmetrical, and asymmetrical </a:t>
            </a:r>
            <a:r>
              <a:rPr lang="en-CA" sz="2000" dirty="0" smtClean="0"/>
              <a:t>[one large item on one side, several smaller on the other], </a:t>
            </a:r>
            <a:r>
              <a:rPr lang="en-CA" sz="2200" dirty="0" smtClean="0"/>
              <a:t>and radial </a:t>
            </a:r>
            <a:r>
              <a:rPr lang="en-CA" sz="2000" dirty="0" smtClean="0"/>
              <a:t>[a center point]</a:t>
            </a:r>
            <a:r>
              <a:rPr lang="en-CA" sz="2400" dirty="0" smtClean="0"/>
              <a:t>)</a:t>
            </a:r>
            <a:endParaRPr lang="en-CA" sz="2400" dirty="0" smtClean="0"/>
          </a:p>
          <a:p>
            <a:r>
              <a:rPr lang="en-CA" sz="2400" b="1" dirty="0" smtClean="0"/>
              <a:t>Rhythm </a:t>
            </a:r>
            <a:r>
              <a:rPr lang="en-CA" sz="2400" dirty="0" smtClean="0"/>
              <a:t>is a pattern created by repeating elements that are varied. Repetition (repeating similar elements in a consistent manner</a:t>
            </a:r>
          </a:p>
          <a:p>
            <a:r>
              <a:rPr lang="en-CA" sz="2400" b="1" dirty="0" smtClean="0"/>
              <a:t>Emphasis </a:t>
            </a:r>
            <a:r>
              <a:rPr lang="en-CA" sz="2400" dirty="0" smtClean="0"/>
              <a:t>is what stands out or gets noticed first. Every layout needs a focal point to draw the readers eye to the important part of the layout. </a:t>
            </a:r>
          </a:p>
          <a:p>
            <a:r>
              <a:rPr lang="en-CA" sz="2400" b="1" dirty="0" smtClean="0"/>
              <a:t>Unity </a:t>
            </a:r>
            <a:r>
              <a:rPr lang="en-CA" sz="2400" dirty="0" smtClean="0"/>
              <a:t>helps all the elements look like they belong together. </a:t>
            </a:r>
          </a:p>
          <a:p>
            <a:pPr lvl="1"/>
            <a:r>
              <a:rPr lang="en-CA" sz="2000" dirty="0" smtClean="0"/>
              <a:t>Unify elements by grouping elements that are close together so that they look like they belong together. </a:t>
            </a:r>
            <a:endParaRPr lang="en-CA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B044-0F7D-4A33-BBD8-0B8F9E457683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C179A-A402-4E0B-A28C-FA385C39884E}" type="slidenum">
              <a:rPr lang="en-CA" smtClean="0"/>
              <a:pPr/>
              <a:t>8</a:t>
            </a:fld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Magazine Design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 the magazine use to enhance the design and the interest level?</a:t>
            </a:r>
          </a:p>
          <a:p>
            <a:r>
              <a:rPr lang="en-US" dirty="0" smtClean="0"/>
              <a:t>Where do they use the 4 elements of design?</a:t>
            </a:r>
          </a:p>
          <a:p>
            <a:pPr lvl="1"/>
            <a:r>
              <a:rPr lang="en-US" dirty="0" smtClean="0"/>
              <a:t>Balance</a:t>
            </a:r>
          </a:p>
          <a:p>
            <a:pPr lvl="1"/>
            <a:r>
              <a:rPr lang="en-US" dirty="0" smtClean="0"/>
              <a:t>Rhythm</a:t>
            </a:r>
          </a:p>
          <a:p>
            <a:pPr lvl="1"/>
            <a:r>
              <a:rPr lang="en-US" dirty="0" smtClean="0"/>
              <a:t>Emphasis </a:t>
            </a:r>
          </a:p>
          <a:p>
            <a:pPr lvl="1"/>
            <a:r>
              <a:rPr lang="en-US" dirty="0" smtClean="0"/>
              <a:t>Unity?</a:t>
            </a:r>
            <a:endParaRPr lang="en-C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20B044-0F7D-4A33-BBD8-0B8F9E457683}" type="datetime1">
              <a:rPr lang="en-US" smtClean="0"/>
              <a:pPr/>
              <a:t>2/26/2012</a:t>
            </a:fld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C179A-A402-4E0B-A28C-FA385C39884E}" type="slidenum">
              <a:rPr lang="en-CA" smtClean="0"/>
              <a:pPr/>
              <a:t>9</a:t>
            </a:fld>
            <a:endParaRPr lang="en-CA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mputer monitor design template">
  <a:themeElements>
    <a:clrScheme name="">
      <a:dk1>
        <a:srgbClr val="080808"/>
      </a:dk1>
      <a:lt1>
        <a:srgbClr val="74C8E6"/>
      </a:lt1>
      <a:dk2>
        <a:srgbClr val="FFFFFF"/>
      </a:dk2>
      <a:lt2>
        <a:srgbClr val="080808"/>
      </a:lt2>
      <a:accent1>
        <a:srgbClr val="68A2B6"/>
      </a:accent1>
      <a:accent2>
        <a:srgbClr val="4192BF"/>
      </a:accent2>
      <a:accent3>
        <a:srgbClr val="BCE0F0"/>
      </a:accent3>
      <a:accent4>
        <a:srgbClr val="060606"/>
      </a:accent4>
      <a:accent5>
        <a:srgbClr val="B9CED7"/>
      </a:accent5>
      <a:accent6>
        <a:srgbClr val="3A84AD"/>
      </a:accent6>
      <a:hlink>
        <a:srgbClr val="3963AF"/>
      </a:hlink>
      <a:folHlink>
        <a:srgbClr val="000066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80808"/>
        </a:dk1>
        <a:lt1>
          <a:srgbClr val="74C8E6"/>
        </a:lt1>
        <a:dk2>
          <a:srgbClr val="000000"/>
        </a:dk2>
        <a:lt2>
          <a:srgbClr val="080808"/>
        </a:lt2>
        <a:accent1>
          <a:srgbClr val="68A2B6"/>
        </a:accent1>
        <a:accent2>
          <a:srgbClr val="4192BF"/>
        </a:accent2>
        <a:accent3>
          <a:srgbClr val="BCE0F0"/>
        </a:accent3>
        <a:accent4>
          <a:srgbClr val="060606"/>
        </a:accent4>
        <a:accent5>
          <a:srgbClr val="B9CED7"/>
        </a:accent5>
        <a:accent6>
          <a:srgbClr val="3A84AD"/>
        </a:accent6>
        <a:hlink>
          <a:srgbClr val="3963AF"/>
        </a:hlink>
        <a:folHlink>
          <a:srgbClr val="0000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Computer monitor design template</Template>
  <TotalTime>4735</TotalTime>
  <Words>880</Words>
  <Application>Microsoft Office PowerPoint</Application>
  <PresentationFormat>On-screen Show (4:3)</PresentationFormat>
  <Paragraphs>97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Computer monitor design template</vt:lpstr>
      <vt:lpstr>Digital Imaging </vt:lpstr>
      <vt:lpstr>History</vt:lpstr>
      <vt:lpstr>What are the benefits to Digital over film?</vt:lpstr>
      <vt:lpstr>Terms </vt:lpstr>
      <vt:lpstr>Digital image quality (file formats)</vt:lpstr>
      <vt:lpstr>Choosing a format</vt:lpstr>
      <vt:lpstr>Editing photos</vt:lpstr>
      <vt:lpstr>Design Basics </vt:lpstr>
      <vt:lpstr>Magazine Design</vt:lpstr>
      <vt:lpstr>Magazine Cover  (James M Hill image gallery)</vt:lpstr>
      <vt:lpstr>Digital Imaging Camera Shots (Value 15)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Imaging</dc:title>
  <dc:creator>Steve Spencer</dc:creator>
  <cp:lastModifiedBy>Steve Spencer</cp:lastModifiedBy>
  <cp:revision>28</cp:revision>
  <dcterms:created xsi:type="dcterms:W3CDTF">2012-02-16T14:00:57Z</dcterms:created>
  <dcterms:modified xsi:type="dcterms:W3CDTF">2012-02-27T00:01:44Z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TC011408351033</vt:lpwstr>
  </property>
</Properties>
</file>